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4.xml" ContentType="application/vnd.openxmlformats-officedocument.presentationml.tags+xml"/>
  <Override PartName="/ppt/notesSlides/notesSlide30.xml" ContentType="application/vnd.openxmlformats-officedocument.presentationml.notesSlide+xml"/>
  <Override PartName="/ppt/tags/tag5.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2"/>
  </p:notesMasterIdLst>
  <p:handoutMasterIdLst>
    <p:handoutMasterId r:id="rId63"/>
  </p:handoutMasterIdLst>
  <p:sldIdLst>
    <p:sldId id="256" r:id="rId4"/>
    <p:sldId id="257" r:id="rId5"/>
    <p:sldId id="272" r:id="rId6"/>
    <p:sldId id="918" r:id="rId7"/>
    <p:sldId id="919" r:id="rId8"/>
    <p:sldId id="920" r:id="rId9"/>
    <p:sldId id="273" r:id="rId10"/>
    <p:sldId id="274" r:id="rId11"/>
    <p:sldId id="293" r:id="rId12"/>
    <p:sldId id="284" r:id="rId13"/>
    <p:sldId id="285" r:id="rId14"/>
    <p:sldId id="923" r:id="rId15"/>
    <p:sldId id="924" r:id="rId16"/>
    <p:sldId id="281" r:id="rId17"/>
    <p:sldId id="1049" r:id="rId18"/>
    <p:sldId id="294" r:id="rId19"/>
    <p:sldId id="1050" r:id="rId20"/>
    <p:sldId id="1051" r:id="rId21"/>
    <p:sldId id="296" r:id="rId22"/>
    <p:sldId id="988" r:id="rId23"/>
    <p:sldId id="989" r:id="rId24"/>
    <p:sldId id="1052" r:id="rId25"/>
    <p:sldId id="1053" r:id="rId26"/>
    <p:sldId id="990" r:id="rId27"/>
    <p:sldId id="298" r:id="rId28"/>
    <p:sldId id="276" r:id="rId29"/>
    <p:sldId id="300" r:id="rId30"/>
    <p:sldId id="301" r:id="rId31"/>
    <p:sldId id="303" r:id="rId32"/>
    <p:sldId id="302" r:id="rId33"/>
    <p:sldId id="309" r:id="rId34"/>
    <p:sldId id="310" r:id="rId35"/>
    <p:sldId id="1046" r:id="rId36"/>
    <p:sldId id="1047" r:id="rId37"/>
    <p:sldId id="1048" r:id="rId38"/>
    <p:sldId id="915" r:id="rId39"/>
    <p:sldId id="1115" r:id="rId40"/>
    <p:sldId id="1116" r:id="rId41"/>
    <p:sldId id="1156" r:id="rId42"/>
    <p:sldId id="916" r:id="rId43"/>
    <p:sldId id="1158" r:id="rId44"/>
    <p:sldId id="1159" r:id="rId45"/>
    <p:sldId id="1152" r:id="rId46"/>
    <p:sldId id="304" r:id="rId47"/>
    <p:sldId id="305" r:id="rId48"/>
    <p:sldId id="306" r:id="rId49"/>
    <p:sldId id="307" r:id="rId50"/>
    <p:sldId id="299" r:id="rId51"/>
    <p:sldId id="312" r:id="rId52"/>
    <p:sldId id="282" r:id="rId53"/>
    <p:sldId id="313" r:id="rId54"/>
    <p:sldId id="314" r:id="rId55"/>
    <p:sldId id="315" r:id="rId56"/>
    <p:sldId id="316" r:id="rId57"/>
    <p:sldId id="317" r:id="rId58"/>
    <p:sldId id="1161" r:id="rId59"/>
    <p:sldId id="1160" r:id="rId60"/>
    <p:sldId id="259" r:id="rId61"/>
  </p:sldIdLst>
  <p:sldSz cx="24384000" cy="13716000"/>
  <p:notesSz cx="6858000" cy="9144000"/>
  <p:custDataLst>
    <p:tags r:id="rId64"/>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141" autoAdjust="0"/>
    <p:restoredTop sz="87515" autoAdjust="0"/>
  </p:normalViewPr>
  <p:slideViewPr>
    <p:cSldViewPr snapToGrid="0" snapToObjects="1" showGuides="1">
      <p:cViewPr varScale="1">
        <p:scale>
          <a:sx n="72" d="100"/>
          <a:sy n="72" d="100"/>
        </p:scale>
        <p:origin x="780" y="66"/>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handoutMaster" Target="handoutMasters/handoutMaster1.xml"/><Relationship Id="rId68"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tags" Target="tags/tag1.xml"/><Relationship Id="rId69"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t>2023/7/4</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p>
          <a:p>
            <a:r>
              <a:rPr lang="en-US" altLang="zh-CN" dirty="0"/>
              <a:t>https://blog.csdn.net/weixin_44189363/article/details/108277917</a:t>
            </a:r>
          </a:p>
          <a:p>
            <a:r>
              <a:rPr lang="en-US" altLang="zh-CN" dirty="0"/>
              <a:t>https://blog.csdn.net/qq_41631806/article/details/105453071</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https://sqlmap.org/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https://www.bilibili.com/read/cv6033252/</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https://hack-security-tools-cn.readthedocs.io/zh_CN/latest/nosqlmap.html</a:t>
            </a:r>
          </a:p>
          <a:p>
            <a:endParaRPr lang="zh-CN" altLang="en-US"/>
          </a:p>
          <a:p>
            <a:r>
              <a:rPr lang="zh-CN" altLang="en-US"/>
              <a:t>https://zhuanlan.zhihu.com/p/139737334</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28732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p>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p>
          <a:p>
            <a:endParaRPr lang="en-US" altLang="zh-CN" dirty="0"/>
          </a:p>
          <a:p>
            <a:r>
              <a:rPr lang="zh-CN" altLang="en-US" dirty="0"/>
              <a:t>了解</a:t>
            </a:r>
            <a:r>
              <a:rPr lang="en-US" altLang="zh-CN" dirty="0" err="1"/>
              <a:t>owasp</a:t>
            </a:r>
            <a:r>
              <a:rPr lang="en-US" altLang="zh-CN" dirty="0"/>
              <a:t> top 10 </a:t>
            </a:r>
            <a:r>
              <a:rPr lang="zh-CN" altLang="en-US" dirty="0"/>
              <a:t>漏洞的原理、判别方法、利用手法</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428753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7115347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dirty="0"/>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p>
          <a:p>
            <a:endParaRPr lang="zh-CN" altLang="en-US" dirty="0"/>
          </a:p>
          <a:p>
            <a:r>
              <a:rPr lang="zh-CN" altLang="en-US" dirty="0"/>
              <a:t>在某些情况下，攻击者可以升级 SQL 注入攻击以危害底层服务器或其他后端基础结构，或执行拒绝服务攻击。</a:t>
            </a:r>
          </a:p>
          <a:p>
            <a:endParaRPr lang="zh-CN" altLang="en-US" dirty="0"/>
          </a:p>
          <a:p>
            <a:r>
              <a:rPr lang="zh-CN" altLang="en-US" dirty="0"/>
              <a:t>https://github.com/payloadbox/sql-injection-payload-list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2023/7/4</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2023/7/4</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2023/7/4</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2023/7/4</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9.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6.xml"/><Relationship Id="rId1" Type="http://schemas.openxmlformats.org/officeDocument/2006/relationships/tags" Target="../tags/tag4.xml"/><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3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9276113" y="8461366"/>
            <a:ext cx="5297137" cy="3972853"/>
          </a:xfrm>
          <a:prstGeom prst="rect">
            <a:avLst/>
          </a:prstGeom>
        </p:spPr>
      </p:pic>
      <p:pic>
        <p:nvPicPr>
          <p:cNvPr id="100" name="图片 99"/>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1715453" y="8461376"/>
            <a:ext cx="7439024" cy="4190999"/>
          </a:xfrm>
          <a:prstGeom prst="rect">
            <a:avLst/>
          </a:prstGeom>
          <a:noFill/>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2"/>
          <a:stretch>
            <a:fillRect/>
          </a:stretch>
        </p:blipFill>
        <p:spPr>
          <a:xfrm>
            <a:off x="11494770" y="5314950"/>
            <a:ext cx="8943975" cy="403860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3"/>
          <a:stretch>
            <a:fillRect/>
          </a:stretch>
        </p:blipFill>
        <p:spPr>
          <a:xfrm>
            <a:off x="15684500" y="3229610"/>
            <a:ext cx="6557645" cy="794067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2"/>
          <a:stretch>
            <a:fillRect/>
          </a:stretch>
        </p:blipFill>
        <p:spPr>
          <a:xfrm>
            <a:off x="7226555" y="5161267"/>
            <a:ext cx="9949222" cy="5113227"/>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p>
          <a:p>
            <a:pPr algn="l"/>
            <a:endParaRPr lang="zh-CN" altLang="en-US" sz="2800" dirty="0">
              <a:latin typeface="+mn-ea"/>
              <a:sym typeface="+mn-ea"/>
            </a:endParaRPr>
          </a:p>
          <a:p>
            <a:pPr algn="l"/>
            <a:r>
              <a:rPr lang="zh-CN" altLang="en-US" sz="2800" dirty="0">
                <a:latin typeface="+mn-ea"/>
                <a:sym typeface="+mn-ea"/>
              </a:rPr>
              <a:t>利用前提：</a:t>
            </a:r>
          </a:p>
          <a:p>
            <a:pPr marL="514350" indent="-514350" algn="l">
              <a:buAutoNum type="arabicPeriod"/>
            </a:pPr>
            <a:r>
              <a:rPr lang="zh-CN" altLang="en-US" sz="2800" dirty="0">
                <a:latin typeface="+mn-ea"/>
                <a:sym typeface="+mn-ea"/>
              </a:rPr>
              <a:t>需要当前用户具有相应文件权限。</a:t>
            </a: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p>
          <a:p>
            <a:pPr marL="514350" lvl="0" indent="-514350" algn="l">
              <a:buAutoNum type="arabicPeriod"/>
            </a:pPr>
            <a:r>
              <a:rPr lang="en-US" altLang="zh-CN" sz="2800" dirty="0">
                <a:latin typeface="+mn-ea"/>
                <a:sym typeface="+mn-ea"/>
              </a:rPr>
              <a:t>需要后台数据库开启secure-file-priv参数的设置。</a:t>
            </a: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p>
          <a:p>
            <a:pPr marL="1428750" lvl="2" indent="-514350" algn="l">
              <a:buAutoNum type="arabicPeriod"/>
            </a:pPr>
            <a:r>
              <a:rPr lang="en-US" altLang="zh-CN" sz="2800" dirty="0">
                <a:latin typeface="+mn-ea"/>
                <a:sym typeface="+mn-ea"/>
              </a:rPr>
              <a:t>secure_file_priv=''		不对mysqld 的导入或导出做限制</a:t>
            </a: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p>
          <a:p>
            <a:pPr marL="971550" lvl="1" indent="-514350" algn="l">
              <a:buAutoNum type="arabicPeriod"/>
            </a:pPr>
            <a:r>
              <a:rPr lang="zh-CN" altLang="en-US" sz="2800" dirty="0">
                <a:latin typeface="+mn-ea"/>
                <a:sym typeface="+mn-ea"/>
              </a:rPr>
              <a:t>读取文件，使用load_file()函数读取文件。</a:t>
            </a: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p>
          <a:p>
            <a:pPr marL="971550" lvl="1" indent="-514350" algn="l">
              <a:buAutoNum type="arabicPeriod"/>
            </a:pPr>
            <a:r>
              <a:rPr lang="zh-CN" altLang="en-US" sz="2800" dirty="0">
                <a:latin typeface="+mn-ea"/>
                <a:sym typeface="+mn-ea"/>
              </a:rPr>
              <a:t>写入文件，使用select……into_outfile'路径'导出数据到指定目录下。</a:t>
            </a:r>
          </a:p>
          <a:p>
            <a:pPr marL="914400" lvl="2" indent="0" algn="l"/>
            <a:r>
              <a:rPr lang="en-US" altLang="zh-CN" sz="2800" dirty="0">
                <a:latin typeface="+mn-ea"/>
                <a:sym typeface="+mn-ea"/>
              </a:rPr>
              <a:t>注入命令例如：?id=1 union select 1,'&lt;?php phpinfo();?&gt;',3 into_outfile 'C:\\phpStudy\\PHPTutorial\\WWW\\test.php'</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2"/>
          <a:stretch>
            <a:fillRect/>
          </a:stretch>
        </p:blipFill>
        <p:spPr>
          <a:xfrm>
            <a:off x="6024294" y="7664584"/>
            <a:ext cx="10057553" cy="532458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p>
          <a:p>
            <a:pPr algn="l"/>
            <a:r>
              <a:rPr lang="en-US" altLang="zh-CN" sz="2800" dirty="0">
                <a:latin typeface="+mn-ea"/>
                <a:sym typeface="+mn-ea"/>
              </a:rPr>
              <a:t>...</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p>
          <a:p>
            <a:pPr defTabSz="825500">
              <a:lnSpc>
                <a:spcPct val="100000"/>
              </a:lnSpc>
            </a:pPr>
            <a:r>
              <a:rPr lang="en-US" altLang="zh-CN" dirty="0">
                <a:solidFill>
                  <a:srgbClr val="000000"/>
                </a:solidFill>
                <a:latin typeface="+mn-ea"/>
                <a:ea typeface="+mn-ea"/>
                <a:cs typeface="+mn-cs"/>
                <a:sym typeface="Helvetica Light"/>
              </a:rPr>
              <a:t>...........</a:t>
            </a: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p>
          <a:p>
            <a:pPr defTabSz="825500">
              <a:lnSpc>
                <a:spcPct val="100000"/>
              </a:lnSpc>
            </a:pPr>
            <a:r>
              <a:rPr lang="zh-CN" altLang="en-US"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p>
          <a:p>
            <a:pPr defTabSz="825500">
              <a:lnSpc>
                <a:spcPct val="100000"/>
              </a:lnSpc>
            </a:pPr>
            <a:r>
              <a:rPr lang="en-US" altLang="zh-CN" dirty="0">
                <a:solidFill>
                  <a:srgbClr val="000000"/>
                </a:solidFill>
                <a:latin typeface="+mn-ea"/>
                <a:ea typeface="+mn-ea"/>
                <a:cs typeface="+mn-cs"/>
              </a:rPr>
              <a:t>.........</a:t>
            </a: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3"/>
          <a:stretch>
            <a:fillRect/>
          </a:stretch>
        </p:blipFill>
        <p:spPr>
          <a:xfrm>
            <a:off x="14039850" y="6569986"/>
            <a:ext cx="10261958" cy="5812513"/>
          </a:xfrm>
          <a:prstGeom prst="rect">
            <a:avLst/>
          </a:prstGeom>
        </p:spPr>
      </p:pic>
      <p:pic>
        <p:nvPicPr>
          <p:cNvPr id="4" name="图片 3"/>
          <p:cNvPicPr>
            <a:picLocks noChangeAspect="1"/>
          </p:cNvPicPr>
          <p:nvPr/>
        </p:nvPicPr>
        <p:blipFill>
          <a:blip r:embed="rId4"/>
          <a:stretch>
            <a:fillRect/>
          </a:stretch>
        </p:blipFill>
        <p:spPr>
          <a:xfrm>
            <a:off x="2038350" y="6569987"/>
            <a:ext cx="11715750" cy="5548709"/>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3"/>
          <a:stretch>
            <a:fillRect/>
          </a:stretch>
        </p:blipFill>
        <p:spPr>
          <a:xfrm>
            <a:off x="9263062" y="5286375"/>
            <a:ext cx="5857875" cy="3143250"/>
          </a:xfrm>
          <a:prstGeom prst="rect">
            <a:avLst/>
          </a:prstGeom>
        </p:spPr>
      </p:pic>
      <p:pic>
        <p:nvPicPr>
          <p:cNvPr id="6" name="图片 5"/>
          <p:cNvPicPr>
            <a:picLocks noChangeAspect="1"/>
          </p:cNvPicPr>
          <p:nvPr/>
        </p:nvPicPr>
        <p:blipFill>
          <a:blip r:embed="rId4"/>
          <a:stretch>
            <a:fillRect/>
          </a:stretch>
        </p:blipFill>
        <p:spPr>
          <a:xfrm>
            <a:off x="6600825" y="10181945"/>
            <a:ext cx="11182350" cy="3446721"/>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p>
          <a:p>
            <a:pPr algn="l"/>
            <a:endParaRPr lang="en-US" altLang="zh-CN" sz="2800" dirty="0">
              <a:latin typeface="+mn-ea"/>
              <a:sym typeface="+mn-ea"/>
            </a:endParaRPr>
          </a:p>
          <a:p>
            <a:pPr algn="l"/>
            <a:r>
              <a:rPr lang="en-US" altLang="zh-CN" sz="2800" dirty="0">
                <a:latin typeface="+mn-ea"/>
                <a:sym typeface="+mn-ea"/>
              </a:rPr>
              <a:t>https://github.com/sqlmapproject/sqlmap</a:t>
            </a: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p>
          <a:p>
            <a:pPr algn="l"/>
            <a:r>
              <a:rPr lang="en-US" altLang="zh-CN" sz="2800" dirty="0">
                <a:solidFill>
                  <a:srgbClr val="595959"/>
                </a:solidFill>
                <a:latin typeface="微软雅黑" panose="020B0503020204020204" charset="-122"/>
                <a:ea typeface="微软雅黑" panose="020B0503020204020204" charset="-122"/>
                <a:sym typeface="+mn-ea"/>
              </a:rPr>
              <a:t>.........................</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p>
          <a:p>
            <a:pPr marL="457200" indent="-457200" algn="l">
              <a:buFont typeface="Arial" panose="020B0604020202020204" pitchFamily="34" charset="0"/>
              <a:buChar char="•"/>
            </a:pPr>
            <a:r>
              <a:rPr lang="zh-CN" altLang="en-US" sz="2800" dirty="0">
                <a:latin typeface="+mn-ea"/>
                <a:sym typeface="+mn-ea"/>
              </a:rPr>
              <a:t>多种注入策略：Normal,      Error, Blind 和      Time</a:t>
            </a:r>
          </a:p>
          <a:p>
            <a:pPr marL="457200" indent="-457200" algn="l">
              <a:buFont typeface="Arial" panose="020B0604020202020204" pitchFamily="34" charset="0"/>
              <a:buChar char="•"/>
            </a:pPr>
            <a:r>
              <a:rPr lang="zh-CN" altLang="en-US" sz="2800" dirty="0">
                <a:latin typeface="+mn-ea"/>
                <a:sym typeface="+mn-ea"/>
              </a:rPr>
              <a:t>多种注入结构：Standard,      Zipped, Dump In One Shot</a:t>
            </a:r>
          </a:p>
          <a:p>
            <a:pPr marL="457200" indent="-457200" algn="l">
              <a:buFont typeface="Arial" panose="020B0604020202020204" pitchFamily="34" charset="0"/>
              <a:buChar char="•"/>
            </a:pPr>
            <a:r>
              <a:rPr lang="zh-CN" altLang="en-US" sz="2800" dirty="0">
                <a:latin typeface="+mn-ea"/>
                <a:sym typeface="+mn-ea"/>
              </a:rPr>
              <a:t>SQL Engine用于研究和优化SQL表达式</a:t>
            </a:r>
          </a:p>
          <a:p>
            <a:pPr marL="457200" indent="-457200" algn="l">
              <a:buFont typeface="Arial" panose="020B0604020202020204" pitchFamily="34" charset="0"/>
              <a:buChar char="•"/>
            </a:pPr>
            <a:r>
              <a:rPr lang="zh-CN" altLang="en-US" sz="2800" dirty="0">
                <a:latin typeface="+mn-ea"/>
                <a:sym typeface="+mn-ea"/>
              </a:rPr>
              <a:t>注入多个目标</a:t>
            </a:r>
          </a:p>
          <a:p>
            <a:pPr marL="457200" indent="-457200" algn="l">
              <a:buFont typeface="Arial" panose="020B0604020202020204" pitchFamily="34" charset="0"/>
              <a:buChar char="•"/>
            </a:pPr>
            <a:r>
              <a:rPr lang="zh-CN" altLang="en-US" sz="2800" dirty="0">
                <a:latin typeface="+mn-ea"/>
                <a:sym typeface="+mn-ea"/>
              </a:rPr>
              <a:t>搜索管理页面</a:t>
            </a:r>
          </a:p>
          <a:p>
            <a:pPr marL="457200" indent="-457200" algn="l">
              <a:buFont typeface="Arial" panose="020B0604020202020204" pitchFamily="34" charset="0"/>
              <a:buChar char="•"/>
            </a:pPr>
            <a:r>
              <a:rPr lang="zh-CN" altLang="en-US" sz="2800" dirty="0">
                <a:latin typeface="+mn-ea"/>
                <a:sym typeface="+mn-ea"/>
              </a:rPr>
              <a:t>Web shell和SQL      shell的创建和虚拟化</a:t>
            </a:r>
          </a:p>
          <a:p>
            <a:pPr marL="457200" indent="-457200" algn="l">
              <a:buFont typeface="Arial" panose="020B0604020202020204" pitchFamily="34" charset="0"/>
              <a:buChar char="•"/>
            </a:pPr>
            <a:r>
              <a:rPr lang="zh-CN" altLang="en-US" sz="2800" dirty="0">
                <a:latin typeface="+mn-ea"/>
                <a:sym typeface="+mn-ea"/>
              </a:rPr>
              <a:t>使用注入在主机上读写文件</a:t>
            </a:r>
          </a:p>
          <a:p>
            <a:pPr marL="457200" indent="-457200" algn="l">
              <a:buFont typeface="Arial" panose="020B0604020202020204" pitchFamily="34" charset="0"/>
              <a:buChar char="•"/>
            </a:pPr>
            <a:r>
              <a:rPr lang="zh-CN" altLang="en-US" sz="2800" dirty="0">
                <a:latin typeface="+mn-ea"/>
                <a:sym typeface="+mn-ea"/>
              </a:rPr>
              <a:t>密码的哈希强制</a:t>
            </a:r>
          </a:p>
          <a:p>
            <a:pPr marL="457200" indent="-457200" algn="l">
              <a:buFont typeface="Arial" panose="020B0604020202020204" pitchFamily="34" charset="0"/>
              <a:buChar char="•"/>
            </a:pPr>
            <a:r>
              <a:rPr lang="zh-CN" altLang="en-US" sz="2800" dirty="0">
                <a:latin typeface="+mn-ea"/>
                <a:sym typeface="+mn-ea"/>
              </a:rPr>
              <a:t>对字符串进行编码和解码 </a:t>
            </a:r>
          </a:p>
        </p:txBody>
      </p:sp>
      <p:pic>
        <p:nvPicPr>
          <p:cNvPr id="101" name="图片 100"/>
          <p:cNvPicPr/>
          <p:nvPr>
            <p:custDataLst>
              <p:tags r:id="rId1"/>
            </p:custDataLst>
          </p:nvPr>
        </p:nvPicPr>
        <p:blipFill>
          <a:blip r:embed="rId4"/>
          <a:stretch>
            <a:fillRect/>
          </a:stretch>
        </p:blipFill>
        <p:spPr>
          <a:xfrm>
            <a:off x="11927205" y="5339716"/>
            <a:ext cx="12039600" cy="7696199"/>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p>
          <a:p>
            <a:pPr marL="457200" indent="-457200" algn="l">
              <a:buFont typeface="Arial" panose="020B0604020202020204" pitchFamily="34" charset="0"/>
              <a:buChar char="•"/>
            </a:pPr>
            <a:r>
              <a:rPr lang="en-US" altLang="zh-CN" sz="2800" dirty="0">
                <a:latin typeface="+mn-ea"/>
                <a:sym typeface="+mn-ea"/>
              </a:rPr>
              <a:t>............</a:t>
            </a:r>
          </a:p>
        </p:txBody>
      </p:sp>
      <p:pic>
        <p:nvPicPr>
          <p:cNvPr id="100" name="图片 99"/>
          <p:cNvPicPr/>
          <p:nvPr>
            <p:custDataLst>
              <p:tags r:id="rId1"/>
            </p:custDataLst>
          </p:nvPr>
        </p:nvPicPr>
        <p:blipFill>
          <a:blip r:embed="rId4"/>
          <a:stretch>
            <a:fillRect/>
          </a:stretch>
        </p:blipFill>
        <p:spPr>
          <a:xfrm>
            <a:off x="14738985" y="5041900"/>
            <a:ext cx="9385935" cy="704405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985542" y="420101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、参数化查询（预编译）</a:t>
            </a:r>
            <a:endParaRPr lang="en-US" altLang="zh-CN" sz="4400" dirty="0">
              <a:latin typeface="+mn-ea"/>
              <a:sym typeface="+mn-ea"/>
            </a:endParaRPr>
          </a:p>
          <a:p>
            <a:pPr algn="l"/>
            <a:r>
              <a:rPr lang="en-US" altLang="zh-CN" sz="4400" dirty="0">
                <a:latin typeface="+mn-ea"/>
                <a:sym typeface="+mn-ea"/>
              </a:rPr>
              <a:t>2</a:t>
            </a:r>
            <a:r>
              <a:rPr lang="zh-CN" altLang="en-US" sz="4400" dirty="0">
                <a:latin typeface="+mn-ea"/>
                <a:sym typeface="+mn-ea"/>
              </a:rPr>
              <a:t>、严格过滤</a:t>
            </a:r>
          </a:p>
          <a:p>
            <a:pPr algn="l"/>
            <a:r>
              <a:rPr lang="en-US" altLang="zh-CN" sz="4400" dirty="0">
                <a:latin typeface="+mn-ea"/>
                <a:sym typeface="+mn-ea"/>
              </a:rPr>
              <a:t>3</a:t>
            </a:r>
            <a:r>
              <a:rPr lang="zh-CN" altLang="en-US" sz="4400" dirty="0">
                <a:latin typeface="+mn-ea"/>
                <a:sym typeface="+mn-ea"/>
              </a:rPr>
              <a:t>、最小化数据库的权限</a:t>
            </a:r>
          </a:p>
          <a:p>
            <a:pPr algn="l"/>
            <a:r>
              <a:rPr lang="en-US" altLang="zh-CN" sz="4400" dirty="0">
                <a:latin typeface="+mn-ea"/>
                <a:sym typeface="+mn-ea"/>
              </a:rPr>
              <a:t>6</a:t>
            </a:r>
            <a:r>
              <a:rPr lang="zh-CN" altLang="en-US" sz="4400" dirty="0">
                <a:latin typeface="+mn-ea"/>
                <a:sym typeface="+mn-ea"/>
              </a:rPr>
              <a:t>、对输入进行转义</a:t>
            </a:r>
          </a:p>
          <a:p>
            <a:pPr algn="l"/>
            <a:r>
              <a:rPr lang="en-US" altLang="zh-CN" sz="4400" dirty="0">
                <a:latin typeface="+mn-ea"/>
                <a:sym typeface="+mn-ea"/>
              </a:rPr>
              <a:t>7</a:t>
            </a:r>
            <a:r>
              <a:rPr lang="zh-CN" altLang="en-US" sz="4400" dirty="0">
                <a:latin typeface="+mn-ea"/>
                <a:sym typeface="+mn-ea"/>
              </a:rPr>
              <a:t>、使用安全编码最佳实践</a:t>
            </a:r>
          </a:p>
        </p:txBody>
      </p:sp>
    </p:spTree>
    <p:extLst>
      <p:ext uri="{BB962C8B-B14F-4D97-AF65-F5344CB8AC3E}">
        <p14:creationId xmlns:p14="http://schemas.microsoft.com/office/powerpoint/2010/main" val="346086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en-US" altLang="zh-CN" sz="2800" dirty="0">
                <a:latin typeface="+mn-ea"/>
                <a:sym typeface="+mn-ea"/>
              </a:rPr>
              <a:t>1</a:t>
            </a:r>
            <a:r>
              <a:rPr lang="zh-CN" altLang="en-US" sz="2800" dirty="0">
                <a:latin typeface="+mn-ea"/>
                <a:sym typeface="+mn-ea"/>
              </a:rPr>
              <a:t>、参数化查询和预编译</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参数化查询是防止 </a:t>
            </a:r>
            <a:r>
              <a:rPr lang="en-US" altLang="zh-CN" sz="2800" dirty="0">
                <a:latin typeface="+mn-ea"/>
                <a:sym typeface="+mn-ea"/>
              </a:rPr>
              <a:t>SQL </a:t>
            </a:r>
            <a:r>
              <a:rPr lang="zh-CN" altLang="en-US" sz="2800" dirty="0">
                <a:latin typeface="+mn-ea"/>
                <a:sym typeface="+mn-ea"/>
              </a:rPr>
              <a:t>注入的首选方法。参数化查询将 </a:t>
            </a:r>
            <a:r>
              <a:rPr lang="en-US" altLang="zh-CN" sz="2800" dirty="0">
                <a:latin typeface="+mn-ea"/>
                <a:sym typeface="+mn-ea"/>
              </a:rPr>
              <a:t>SQL </a:t>
            </a:r>
            <a:r>
              <a:rPr lang="zh-CN" altLang="en-US" sz="2800" dirty="0">
                <a:latin typeface="+mn-ea"/>
                <a:sym typeface="+mn-ea"/>
              </a:rPr>
              <a:t>语句与参数分开，并使用占位符（例如 </a:t>
            </a:r>
            <a:r>
              <a:rPr lang="en-US" altLang="zh-CN" sz="2800" dirty="0">
                <a:latin typeface="+mn-ea"/>
                <a:sym typeface="+mn-ea"/>
              </a:rPr>
              <a:t>?</a:t>
            </a:r>
            <a:r>
              <a:rPr lang="zh-CN" altLang="en-US" sz="2800" dirty="0">
                <a:latin typeface="+mn-ea"/>
                <a:sym typeface="+mn-ea"/>
              </a:rPr>
              <a:t>）表示参数。在执行查询时，数据库将参数与</a:t>
            </a:r>
            <a:r>
              <a:rPr lang="en-US" altLang="zh-CN" sz="2800" dirty="0">
                <a:latin typeface="+mn-ea"/>
                <a:sym typeface="+mn-ea"/>
              </a:rPr>
              <a:t>SQL </a:t>
            </a:r>
            <a:r>
              <a:rPr lang="zh-CN" altLang="en-US" sz="2800" dirty="0">
                <a:latin typeface="+mn-ea"/>
                <a:sym typeface="+mn-ea"/>
              </a:rPr>
              <a:t>语句进行安全的绑定，确保攻击者无法篡改 </a:t>
            </a:r>
            <a:r>
              <a:rPr lang="en-US" altLang="zh-CN" sz="2800" dirty="0">
                <a:latin typeface="+mn-ea"/>
                <a:sym typeface="+mn-ea"/>
              </a:rPr>
              <a:t>SQL </a:t>
            </a:r>
            <a:r>
              <a:rPr lang="zh-CN" altLang="en-US" sz="2800" dirty="0">
                <a:latin typeface="+mn-ea"/>
                <a:sym typeface="+mn-ea"/>
              </a:rPr>
              <a:t>语句。参数化查询通常与预编译语句一起使用，在 </a:t>
            </a:r>
            <a:r>
              <a:rPr lang="en-US" altLang="zh-CN" sz="2800" dirty="0">
                <a:latin typeface="+mn-ea"/>
                <a:sym typeface="+mn-ea"/>
              </a:rPr>
              <a:t>Java </a:t>
            </a:r>
            <a:r>
              <a:rPr lang="zh-CN" altLang="en-US" sz="2800" dirty="0">
                <a:latin typeface="+mn-ea"/>
                <a:sym typeface="+mn-ea"/>
              </a:rPr>
              <a:t>中，我们可以使用 </a:t>
            </a:r>
            <a:r>
              <a:rPr lang="en-US" altLang="zh-CN" sz="2800" dirty="0" err="1">
                <a:latin typeface="+mn-ea"/>
                <a:sym typeface="+mn-ea"/>
              </a:rPr>
              <a:t>PreparedStatement</a:t>
            </a:r>
            <a:r>
              <a:rPr lang="en-US" altLang="zh-CN" sz="2800" dirty="0">
                <a:latin typeface="+mn-ea"/>
                <a:sym typeface="+mn-ea"/>
              </a:rPr>
              <a:t> </a:t>
            </a:r>
            <a:r>
              <a:rPr lang="zh-CN" altLang="en-US" sz="2800" dirty="0">
                <a:latin typeface="+mn-ea"/>
                <a:sym typeface="+mn-ea"/>
              </a:rPr>
              <a:t>实现参数化查询。</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 </a:t>
            </a:r>
            <a:r>
              <a:rPr lang="en-US" altLang="zh-CN" sz="2800" dirty="0">
                <a:latin typeface="+mn-ea"/>
                <a:sym typeface="+mn-ea"/>
              </a:rPr>
              <a:t>Spring Boot </a:t>
            </a:r>
            <a:r>
              <a:rPr lang="zh-CN" altLang="en-US" sz="2800" dirty="0">
                <a:latin typeface="+mn-ea"/>
                <a:sym typeface="+mn-ea"/>
              </a:rPr>
              <a:t>中，我们通常使用 </a:t>
            </a:r>
            <a:r>
              <a:rPr lang="en-US" altLang="zh-CN" sz="2800" dirty="0">
                <a:latin typeface="+mn-ea"/>
                <a:sym typeface="+mn-ea"/>
              </a:rPr>
              <a:t>JPA</a:t>
            </a:r>
            <a:r>
              <a:rPr lang="zh-CN" altLang="en-US" sz="2800" dirty="0">
                <a:latin typeface="+mn-ea"/>
                <a:sym typeface="+mn-ea"/>
              </a:rPr>
              <a:t>（</a:t>
            </a:r>
            <a:r>
              <a:rPr lang="en-US" altLang="zh-CN" sz="2800" dirty="0">
                <a:latin typeface="+mn-ea"/>
                <a:sym typeface="+mn-ea"/>
              </a:rPr>
              <a:t>Java Persistence API</a:t>
            </a:r>
            <a:r>
              <a:rPr lang="zh-CN" altLang="en-US" sz="2800" dirty="0">
                <a:latin typeface="+mn-ea"/>
                <a:sym typeface="+mn-ea"/>
              </a:rPr>
              <a:t>）或其他 </a:t>
            </a:r>
            <a:r>
              <a:rPr lang="en-US" altLang="zh-CN" sz="2800" dirty="0">
                <a:latin typeface="+mn-ea"/>
                <a:sym typeface="+mn-ea"/>
              </a:rPr>
              <a:t>ORM</a:t>
            </a:r>
            <a:r>
              <a:rPr lang="zh-CN" altLang="en-US" sz="2800" dirty="0">
                <a:latin typeface="+mn-ea"/>
                <a:sym typeface="+mn-ea"/>
              </a:rPr>
              <a:t>（</a:t>
            </a:r>
            <a:r>
              <a:rPr lang="en-US" altLang="zh-CN" sz="2800" dirty="0">
                <a:latin typeface="+mn-ea"/>
                <a:sym typeface="+mn-ea"/>
              </a:rPr>
              <a:t>Object-Relational Mapping</a:t>
            </a:r>
            <a:r>
              <a:rPr lang="zh-CN" altLang="en-US" sz="2800" dirty="0">
                <a:latin typeface="+mn-ea"/>
                <a:sym typeface="+mn-ea"/>
              </a:rPr>
              <a:t>）框架如</a:t>
            </a:r>
            <a:r>
              <a:rPr lang="en-US" altLang="zh-CN" sz="2800" dirty="0" err="1">
                <a:latin typeface="+mn-ea"/>
                <a:sym typeface="+mn-ea"/>
              </a:rPr>
              <a:t>MyBatis</a:t>
            </a:r>
            <a:r>
              <a:rPr lang="zh-CN" altLang="en-US" sz="2800" dirty="0">
                <a:latin typeface="+mn-ea"/>
                <a:sym typeface="+mn-ea"/>
              </a:rPr>
              <a:t>来操作数据库。这些框架本身就支持参数化查询，因此可以有效防止 </a:t>
            </a:r>
            <a:r>
              <a:rPr lang="en-US" altLang="zh-CN" sz="2800" dirty="0">
                <a:latin typeface="+mn-ea"/>
                <a:sym typeface="+mn-ea"/>
              </a:rPr>
              <a:t>SQL </a:t>
            </a:r>
            <a:r>
              <a:rPr lang="zh-CN" altLang="en-US" sz="2800" dirty="0">
                <a:latin typeface="+mn-ea"/>
                <a:sym typeface="+mn-ea"/>
              </a:rPr>
              <a:t>注入。当我们使用 </a:t>
            </a:r>
            <a:r>
              <a:rPr lang="en-US" altLang="zh-CN" sz="2800" dirty="0">
                <a:latin typeface="+mn-ea"/>
                <a:sym typeface="+mn-ea"/>
              </a:rPr>
              <a:t>JPA </a:t>
            </a:r>
            <a:r>
              <a:rPr lang="zh-CN" altLang="en-US" sz="2800" dirty="0">
                <a:latin typeface="+mn-ea"/>
                <a:sym typeface="+mn-ea"/>
              </a:rPr>
              <a:t>或 </a:t>
            </a:r>
            <a:r>
              <a:rPr lang="en-US" altLang="zh-CN" sz="2800" dirty="0" err="1">
                <a:latin typeface="+mn-ea"/>
                <a:sym typeface="+mn-ea"/>
              </a:rPr>
              <a:t>MyBatis</a:t>
            </a:r>
            <a:r>
              <a:rPr lang="en-US" altLang="zh-CN" sz="2800" dirty="0">
                <a:latin typeface="+mn-ea"/>
                <a:sym typeface="+mn-ea"/>
              </a:rPr>
              <a:t> </a:t>
            </a:r>
            <a:r>
              <a:rPr lang="zh-CN" altLang="en-US" sz="2800" dirty="0">
                <a:latin typeface="+mn-ea"/>
                <a:sym typeface="+mn-ea"/>
              </a:rPr>
              <a:t>时，应尽量避免拼接</a:t>
            </a:r>
            <a:r>
              <a:rPr lang="en-US" altLang="zh-CN" sz="2800" dirty="0">
                <a:latin typeface="+mn-ea"/>
                <a:sym typeface="+mn-ea"/>
              </a:rPr>
              <a:t>SQL </a:t>
            </a:r>
            <a:r>
              <a:rPr lang="zh-CN" altLang="en-US" sz="2800" dirty="0">
                <a:latin typeface="+mn-ea"/>
                <a:sym typeface="+mn-ea"/>
              </a:rPr>
              <a:t>语句，而是使用框架提供的安全查询方式。</a:t>
            </a: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预编译虽然可以极大地降低</a:t>
            </a:r>
            <a:r>
              <a:rPr lang="en-US" altLang="zh-CN" sz="2800" dirty="0">
                <a:latin typeface="+mn-ea"/>
                <a:sym typeface="+mn-ea"/>
              </a:rPr>
              <a:t>SQL</a:t>
            </a:r>
            <a:r>
              <a:rPr lang="zh-CN" altLang="en-US" sz="2800" dirty="0">
                <a:latin typeface="+mn-ea"/>
                <a:sym typeface="+mn-ea"/>
              </a:rPr>
              <a:t>注入的风险，但并不能完全避免</a:t>
            </a:r>
            <a:r>
              <a:rPr lang="en-US" altLang="zh-CN" sz="2800" dirty="0">
                <a:latin typeface="+mn-ea"/>
                <a:sym typeface="+mn-ea"/>
              </a:rPr>
              <a:t>SQL</a:t>
            </a:r>
            <a:r>
              <a:rPr lang="zh-CN" altLang="en-US" sz="2800" dirty="0">
                <a:latin typeface="+mn-ea"/>
                <a:sym typeface="+mn-ea"/>
              </a:rPr>
              <a:t>注入。例如，如果应用程序中的</a:t>
            </a:r>
            <a:r>
              <a:rPr lang="en-US" altLang="zh-CN" sz="2800" dirty="0">
                <a:latin typeface="+mn-ea"/>
                <a:sym typeface="+mn-ea"/>
              </a:rPr>
              <a:t>SQL</a:t>
            </a:r>
            <a:r>
              <a:rPr lang="zh-CN" altLang="en-US" sz="2800" dirty="0">
                <a:latin typeface="+mn-ea"/>
                <a:sym typeface="+mn-ea"/>
              </a:rPr>
              <a:t>语句中使用了动态生成的表名、列名或操作符等，而这些变量没有被正确地处理，那么就有可能导致</a:t>
            </a:r>
            <a:r>
              <a:rPr lang="en-US" altLang="zh-CN" sz="2800" dirty="0">
                <a:latin typeface="+mn-ea"/>
                <a:sym typeface="+mn-ea"/>
              </a:rPr>
              <a:t>SQL</a:t>
            </a:r>
            <a:r>
              <a:rPr lang="zh-CN" altLang="en-US" sz="2800" dirty="0">
                <a:latin typeface="+mn-ea"/>
                <a:sym typeface="+mn-ea"/>
              </a:rPr>
              <a:t>注入攻击。</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尽管参数化查询不能完全消除</a:t>
            </a:r>
            <a:r>
              <a:rPr lang="en-US" altLang="zh-CN" sz="2800" dirty="0">
                <a:latin typeface="+mn-ea"/>
                <a:sym typeface="+mn-ea"/>
              </a:rPr>
              <a:t>SQL</a:t>
            </a:r>
            <a:r>
              <a:rPr lang="zh-CN" altLang="en-US" sz="2800" dirty="0">
                <a:latin typeface="+mn-ea"/>
                <a:sym typeface="+mn-ea"/>
              </a:rPr>
              <a:t>注入漏洞的风险，但它仍然是目前防范</a:t>
            </a:r>
            <a:r>
              <a:rPr lang="en-US" altLang="zh-CN" sz="2800" dirty="0">
                <a:latin typeface="+mn-ea"/>
                <a:sym typeface="+mn-ea"/>
              </a:rPr>
              <a:t>SQL</a:t>
            </a:r>
            <a:r>
              <a:rPr lang="zh-CN" altLang="en-US" sz="2800" dirty="0">
                <a:latin typeface="+mn-ea"/>
                <a:sym typeface="+mn-ea"/>
              </a:rPr>
              <a:t>注入攻击的最佳实践之一。除了参数化查询，还应采取其他安全措施，如输入验证和过滤、严格的权限控制、安全编码实践和安全审计等，以综合提高应用程序的安全性。</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zh-CN" altLang="en-US" sz="2800" dirty="0">
                <a:latin typeface="+mn-ea"/>
                <a:sym typeface="+mn-ea"/>
              </a:rPr>
              <a:t>2、严格过滤</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应该对所有的输入数据进行过滤和验证，确保输入的数据符合预期的格式和类型。输入过滤和验证可以减少攻击者插入恶意代码的机会。通常情况下，过滤方式有以下几种：</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白名单过滤：只允许输入指定的字符或者格式，其余字符会被过滤掉。</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黑名单过滤：禁止输入指定的字符或者格式，其余字符可以通过。</a:t>
            </a:r>
          </a:p>
          <a:p>
            <a:pPr algn="l">
              <a:buNone/>
            </a:pPr>
            <a:r>
              <a:rPr lang="en-US" altLang="zh-CN" sz="2800" dirty="0">
                <a:latin typeface="+mn-ea"/>
                <a:sym typeface="+mn-ea"/>
              </a:rPr>
              <a:t>	</a:t>
            </a:r>
            <a:r>
              <a:rPr lang="zh-CN" altLang="en-US" sz="2800" dirty="0">
                <a:latin typeface="+mn-ea"/>
                <a:sym typeface="+mn-ea"/>
              </a:rPr>
              <a:t>限制查询长度：由于</a:t>
            </a:r>
            <a:r>
              <a:rPr lang="en-US" altLang="zh-CN" sz="2800" dirty="0">
                <a:latin typeface="+mn-ea"/>
                <a:sym typeface="+mn-ea"/>
              </a:rPr>
              <a:t>SQL</a:t>
            </a:r>
            <a:r>
              <a:rPr lang="zh-CN" altLang="en-US" sz="2800" dirty="0">
                <a:latin typeface="+mn-ea"/>
                <a:sym typeface="+mn-ea"/>
              </a:rPr>
              <a:t>注入过程中需要构造较长的</a:t>
            </a:r>
            <a:r>
              <a:rPr lang="en-US" altLang="zh-CN" sz="2800" dirty="0">
                <a:latin typeface="+mn-ea"/>
                <a:sym typeface="+mn-ea"/>
              </a:rPr>
              <a:t>SQL</a:t>
            </a:r>
            <a:r>
              <a:rPr lang="zh-CN" altLang="en-US" sz="2800" dirty="0">
                <a:latin typeface="+mn-ea"/>
                <a:sym typeface="+mn-ea"/>
              </a:rPr>
              <a:t>语句，因此，一些特定的程序可以使用限制用户提交的请求内容的长度来达到防御</a:t>
            </a:r>
            <a:r>
              <a:rPr lang="en-US" altLang="zh-CN" sz="2800" dirty="0">
                <a:latin typeface="+mn-ea"/>
                <a:sym typeface="+mn-ea"/>
              </a:rPr>
              <a:t>SQL</a:t>
            </a:r>
            <a:r>
              <a:rPr lang="zh-CN" altLang="en-US" sz="2800" dirty="0">
                <a:latin typeface="+mn-ea"/>
                <a:sym typeface="+mn-ea"/>
              </a:rPr>
              <a:t>注入的目的，但这种效果不佳。</a:t>
            </a:r>
          </a:p>
          <a:p>
            <a:pPr algn="l">
              <a:buNone/>
            </a:pPr>
            <a:r>
              <a:rPr lang="en-US" altLang="zh-CN" sz="2800" dirty="0">
                <a:latin typeface="+mn-ea"/>
                <a:sym typeface="+mn-ea"/>
              </a:rPr>
              <a:t>	</a:t>
            </a:r>
            <a:r>
              <a:rPr lang="zh-CN" altLang="en-US" sz="2800" dirty="0">
                <a:latin typeface="+mn-ea"/>
                <a:sym typeface="+mn-ea"/>
              </a:rPr>
              <a:t>限制查询类型：限制用户请求内容中每个字段的类型，并在用户提交请求的时候进行检查，凡不符合该类型的提交方式就认为是非法请求。</a:t>
            </a:r>
          </a:p>
          <a:p>
            <a:pPr algn="l">
              <a:buNone/>
            </a:pPr>
            <a:endParaRPr lang="zh-CN" altLang="en-US" sz="2800" dirty="0">
              <a:latin typeface="+mn-ea"/>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7417415"/>
          </a:xfrm>
          <a:prstGeom prst="rect">
            <a:avLst/>
          </a:prstGeom>
          <a:noFill/>
        </p:spPr>
        <p:txBody>
          <a:bodyPr wrap="square" rtlCol="0">
            <a:spAutoFit/>
          </a:bodyPr>
          <a:lstStyle/>
          <a:p>
            <a:pPr algn="l">
              <a:buNone/>
            </a:pPr>
            <a:r>
              <a:rPr lang="en-US" altLang="zh-CN" sz="2800" dirty="0">
                <a:latin typeface="+mn-ea"/>
                <a:sym typeface="+mn-ea"/>
              </a:rPr>
              <a:t>3</a:t>
            </a:r>
            <a:r>
              <a:rPr lang="zh-CN" altLang="en-US" sz="2800" dirty="0">
                <a:latin typeface="+mn-ea"/>
                <a:sym typeface="+mn-ea"/>
              </a:rPr>
              <a:t>、设置最小权限原则</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配置数据库连接时，遵循最小权限原则，即应用程序用户只能访问和操作它们真正需要的数据库资源。例如，如果应用程序只需要从某个表中读取数据，那么该应用程序用户不应该具有对该表的写入或删除权限。这样，在遇到</a:t>
            </a:r>
            <a:r>
              <a:rPr lang="en-US" altLang="zh-CN" sz="2800" dirty="0">
                <a:latin typeface="+mn-ea"/>
                <a:sym typeface="+mn-ea"/>
              </a:rPr>
              <a:t>SQL </a:t>
            </a:r>
            <a:r>
              <a:rPr lang="zh-CN" altLang="en-US" sz="2800" dirty="0">
                <a:latin typeface="+mn-ea"/>
                <a:sym typeface="+mn-ea"/>
              </a:rPr>
              <a:t>注入攻击时，即使攻击者成功注入恶意 </a:t>
            </a:r>
            <a:r>
              <a:rPr lang="en-US" altLang="zh-CN" sz="2800" dirty="0">
                <a:latin typeface="+mn-ea"/>
                <a:sym typeface="+mn-ea"/>
              </a:rPr>
              <a:t>SQL </a:t>
            </a:r>
            <a:r>
              <a:rPr lang="zh-CN" altLang="en-US" sz="2800" dirty="0">
                <a:latin typeface="+mn-ea"/>
                <a:sym typeface="+mn-ea"/>
              </a:rPr>
              <a:t>代码，他们也无法对数据库执行危害性较大的操作。</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4</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语句暴露出来，以防止攻击者利用这些错误信息进行 </a:t>
            </a:r>
            <a:r>
              <a:rPr lang="en-US" altLang="zh-CN" sz="2800" dirty="0">
                <a:latin typeface="+mn-ea"/>
                <a:sym typeface="+mn-ea"/>
              </a:rPr>
              <a:t>SQL </a:t>
            </a:r>
            <a:r>
              <a:rPr lang="zh-CN" altLang="en-US" sz="2800" dirty="0">
                <a:latin typeface="+mn-ea"/>
                <a:sym typeface="+mn-ea"/>
              </a:rPr>
              <a:t>注入。</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5</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对进入数据库的特殊字符（’’尖括号 </a:t>
            </a:r>
            <a:r>
              <a:rPr lang="en-US" altLang="zh-CN" sz="2800" dirty="0">
                <a:latin typeface="+mn-ea"/>
                <a:sym typeface="+mn-ea"/>
              </a:rPr>
              <a:t>&amp;*; </a:t>
            </a:r>
            <a:r>
              <a:rPr lang="zh-CN" altLang="en-US" sz="2800" dirty="0">
                <a:latin typeface="+mn-ea"/>
                <a:sym typeface="+mn-ea"/>
              </a:rPr>
              <a:t>等）进行转义处理，或编码转换。</a:t>
            </a: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6</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禁止动态拼接</a:t>
            </a:r>
            <a:r>
              <a:rPr lang="en-US" altLang="zh-CN" sz="2800" dirty="0">
                <a:latin typeface="+mn-ea"/>
                <a:sym typeface="+mn-ea"/>
              </a:rPr>
              <a:t>SQL</a:t>
            </a:r>
            <a:r>
              <a:rPr lang="zh-CN" altLang="en-US" sz="2800" dirty="0">
                <a:latin typeface="+mn-ea"/>
                <a:sym typeface="+mn-ea"/>
              </a:rPr>
              <a:t>语句：不要将用户输入的数据直接拼接到</a:t>
            </a:r>
            <a:r>
              <a:rPr lang="en-US" altLang="zh-CN" sz="2800" dirty="0">
                <a:latin typeface="+mn-ea"/>
                <a:sym typeface="+mn-ea"/>
              </a:rPr>
              <a:t>SQL</a:t>
            </a:r>
            <a:r>
              <a:rPr lang="zh-CN" altLang="en-US" sz="2800" dirty="0">
                <a:latin typeface="+mn-ea"/>
                <a:sym typeface="+mn-ea"/>
              </a:rPr>
              <a:t>语句中，因为这可能会导致</a:t>
            </a:r>
            <a:r>
              <a:rPr lang="en-US" altLang="zh-CN" sz="2800" dirty="0">
                <a:latin typeface="+mn-ea"/>
                <a:sym typeface="+mn-ea"/>
              </a:rPr>
              <a:t>SQL</a:t>
            </a:r>
            <a:r>
              <a:rPr lang="zh-CN" altLang="en-US" sz="2800" dirty="0">
                <a:latin typeface="+mn-ea"/>
                <a:sym typeface="+mn-ea"/>
              </a:rPr>
              <a:t>注入攻击。相反，应该使用参数化查询。</a:t>
            </a:r>
          </a:p>
          <a:p>
            <a:pPr algn="l">
              <a:buNone/>
            </a:pPr>
            <a:endParaRPr lang="zh-CN" altLang="en-US" sz="2800" dirty="0">
              <a:latin typeface="+mn-ea"/>
              <a:sym typeface="+mn-ea"/>
            </a:endParaRPr>
          </a:p>
        </p:txBody>
      </p:sp>
    </p:spTree>
    <p:extLst>
      <p:ext uri="{BB962C8B-B14F-4D97-AF65-F5344CB8AC3E}">
        <p14:creationId xmlns:p14="http://schemas.microsoft.com/office/powerpoint/2010/main" val="407838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zh-CN" altLang="en-US" sz="2800" dirty="0">
                <a:latin typeface="+mn-ea"/>
                <a:sym typeface="+mn-ea"/>
              </a:rPr>
              <a:t>为了有效地防范</a:t>
            </a:r>
            <a:r>
              <a:rPr lang="en-US" altLang="zh-CN" sz="2800" dirty="0">
                <a:latin typeface="+mn-ea"/>
                <a:sym typeface="+mn-ea"/>
              </a:rPr>
              <a:t>SQL</a:t>
            </a:r>
            <a:r>
              <a:rPr lang="zh-CN" altLang="en-US" sz="2800" dirty="0">
                <a:latin typeface="+mn-ea"/>
                <a:sym typeface="+mn-ea"/>
              </a:rPr>
              <a:t>注入漏洞，以下是一些重要的安全措施和最佳实践：</a:t>
            </a:r>
          </a:p>
          <a:p>
            <a:pPr algn="l">
              <a:buNone/>
            </a:pPr>
            <a:endParaRPr lang="zh-CN" altLang="en-US" sz="2800" dirty="0">
              <a:latin typeface="+mn-ea"/>
              <a:sym typeface="+mn-ea"/>
            </a:endParaRPr>
          </a:p>
          <a:p>
            <a:pPr algn="l">
              <a:buNone/>
            </a:pPr>
            <a:r>
              <a:rPr lang="en-US" altLang="zh-CN" sz="2800" dirty="0">
                <a:latin typeface="+mn-ea"/>
                <a:sym typeface="+mn-ea"/>
              </a:rPr>
              <a:t>1. </a:t>
            </a:r>
            <a:r>
              <a:rPr lang="zh-CN" altLang="en-US" sz="2800" dirty="0">
                <a:latin typeface="+mn-ea"/>
                <a:sym typeface="+mn-ea"/>
              </a:rPr>
              <a:t>使用参数化查询或预编译语句：参数化查询可以防止恶意用户直接插入</a:t>
            </a:r>
            <a:r>
              <a:rPr lang="en-US" altLang="zh-CN" sz="2800" dirty="0">
                <a:latin typeface="+mn-ea"/>
                <a:sym typeface="+mn-ea"/>
              </a:rPr>
              <a:t>SQL</a:t>
            </a:r>
            <a:r>
              <a:rPr lang="zh-CN" altLang="en-US" sz="2800" dirty="0">
                <a:latin typeface="+mn-ea"/>
                <a:sym typeface="+mn-ea"/>
              </a:rPr>
              <a:t>代码。使用绑定参数和预编译语句，将用户输入的数据作为参数传递给查询，而不是将其直接拼接到</a:t>
            </a:r>
            <a:r>
              <a:rPr lang="en-US" altLang="zh-CN" sz="2800" dirty="0">
                <a:latin typeface="+mn-ea"/>
                <a:sym typeface="+mn-ea"/>
              </a:rPr>
              <a:t>SQL</a:t>
            </a:r>
            <a:r>
              <a:rPr lang="zh-CN" altLang="en-US" sz="2800" dirty="0">
                <a:latin typeface="+mn-ea"/>
                <a:sym typeface="+mn-ea"/>
              </a:rPr>
              <a:t>语句中。</a:t>
            </a:r>
          </a:p>
          <a:p>
            <a:pPr algn="l">
              <a:buNone/>
            </a:pPr>
            <a:endParaRPr lang="zh-CN" altLang="en-US" sz="2800" dirty="0">
              <a:latin typeface="+mn-ea"/>
              <a:sym typeface="+mn-ea"/>
            </a:endParaRPr>
          </a:p>
          <a:p>
            <a:pPr algn="l">
              <a:buNone/>
            </a:pPr>
            <a:r>
              <a:rPr lang="en-US" altLang="zh-CN" sz="2800" dirty="0">
                <a:latin typeface="+mn-ea"/>
                <a:sym typeface="+mn-ea"/>
              </a:rPr>
              <a:t>2. </a:t>
            </a:r>
            <a:r>
              <a:rPr lang="zh-CN" altLang="en-US" sz="2800" dirty="0">
                <a:latin typeface="+mn-ea"/>
                <a:sym typeface="+mn-ea"/>
              </a:rPr>
              <a:t>严格验证和过滤输入：对于所有的用户输入，进行严格的验证和过滤。确保输入数据符合预期的格式、长度和类型。可以使用白名单验证、正则表达式或特定的输入验证库来实现。</a:t>
            </a:r>
          </a:p>
          <a:p>
            <a:pPr algn="l">
              <a:buNone/>
            </a:pPr>
            <a:endParaRPr lang="zh-CN" altLang="en-US" sz="2800" dirty="0">
              <a:latin typeface="+mn-ea"/>
              <a:sym typeface="+mn-ea"/>
            </a:endParaRPr>
          </a:p>
          <a:p>
            <a:pPr algn="l">
              <a:buNone/>
            </a:pPr>
            <a:r>
              <a:rPr lang="en-US" altLang="zh-CN" sz="2800" dirty="0">
                <a:latin typeface="+mn-ea"/>
                <a:sym typeface="+mn-ea"/>
              </a:rPr>
              <a:t>3. </a:t>
            </a:r>
            <a:r>
              <a:rPr lang="zh-CN" altLang="en-US" sz="2800" dirty="0">
                <a:latin typeface="+mn-ea"/>
                <a:sym typeface="+mn-ea"/>
              </a:rPr>
              <a:t>最小权限原则：在数据库设置中，为应用程序使用的数据库用户分配最小的权限。只授予应用程序所需的最低权限，以限制攻击者对数据库的潜在影响。</a:t>
            </a:r>
          </a:p>
          <a:p>
            <a:pPr algn="l">
              <a:buNone/>
            </a:pPr>
            <a:endParaRPr lang="zh-CN" altLang="en-US" sz="2800" dirty="0">
              <a:latin typeface="+mn-ea"/>
              <a:sym typeface="+mn-ea"/>
            </a:endParaRPr>
          </a:p>
          <a:p>
            <a:pPr algn="l">
              <a:buNone/>
            </a:pPr>
            <a:r>
              <a:rPr lang="en-US" altLang="zh-CN" sz="2800" dirty="0">
                <a:latin typeface="+mn-ea"/>
                <a:sym typeface="+mn-ea"/>
              </a:rPr>
              <a:t>4. </a:t>
            </a:r>
            <a:r>
              <a:rPr lang="zh-CN" altLang="en-US" sz="2800" dirty="0">
                <a:latin typeface="+mn-ea"/>
                <a:sym typeface="+mn-ea"/>
              </a:rPr>
              <a:t>使用安全编码实践：采用安全的编程实践，如避免动态拼接</a:t>
            </a:r>
            <a:r>
              <a:rPr lang="en-US" altLang="zh-CN" sz="2800" dirty="0">
                <a:latin typeface="+mn-ea"/>
                <a:sym typeface="+mn-ea"/>
              </a:rPr>
              <a:t>SQL</a:t>
            </a:r>
            <a:r>
              <a:rPr lang="zh-CN" altLang="en-US" sz="2800" dirty="0">
                <a:latin typeface="+mn-ea"/>
                <a:sym typeface="+mn-ea"/>
              </a:rPr>
              <a:t>查询字符串、使用安全的字符转义函数、避免将敏感信息明文存储在数据库中等。</a:t>
            </a:r>
          </a:p>
          <a:p>
            <a:pPr algn="l">
              <a:buNone/>
            </a:pPr>
            <a:endParaRPr lang="zh-CN" altLang="en-US" sz="2800" dirty="0">
              <a:latin typeface="+mn-ea"/>
              <a:sym typeface="+mn-ea"/>
            </a:endParaRPr>
          </a:p>
          <a:p>
            <a:pPr algn="l">
              <a:buNone/>
            </a:pPr>
            <a:r>
              <a:rPr lang="en-US" altLang="zh-CN" sz="2800" dirty="0">
                <a:latin typeface="+mn-ea"/>
                <a:sym typeface="+mn-ea"/>
              </a:rPr>
              <a:t>5. </a:t>
            </a:r>
            <a:r>
              <a:rPr lang="zh-CN" altLang="en-US" sz="2800" dirty="0">
                <a:latin typeface="+mn-ea"/>
                <a:sym typeface="+mn-ea"/>
              </a:rPr>
              <a:t>安全错误处理：避免将详细的错误信息直接显示给用户，特别是在生产环境中，应避免网站打印出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语句暴露出来。确保错误信息仅记录在日志文件中，而不是暴露给用户，以防止攻击者利用错误信息来进一步利用漏洞。</a:t>
            </a:r>
          </a:p>
          <a:p>
            <a:pPr algn="l">
              <a:buNone/>
            </a:pPr>
            <a:endParaRPr lang="zh-CN" altLang="en-US" sz="2800" dirty="0">
              <a:latin typeface="+mn-ea"/>
              <a:sym typeface="+mn-ea"/>
            </a:endParaRPr>
          </a:p>
          <a:p>
            <a:pPr algn="l">
              <a:buNone/>
            </a:pPr>
            <a:r>
              <a:rPr lang="en-US" altLang="zh-CN" sz="2800" dirty="0">
                <a:latin typeface="+mn-ea"/>
                <a:sym typeface="+mn-ea"/>
              </a:rPr>
              <a:t>6. </a:t>
            </a:r>
            <a:r>
              <a:rPr lang="zh-CN" altLang="en-US" sz="2800" dirty="0">
                <a:latin typeface="+mn-ea"/>
                <a:sym typeface="+mn-ea"/>
              </a:rPr>
              <a:t>使用</a:t>
            </a:r>
            <a:r>
              <a:rPr lang="en-US" altLang="zh-CN" sz="2800" dirty="0">
                <a:latin typeface="+mn-ea"/>
                <a:sym typeface="+mn-ea"/>
              </a:rPr>
              <a:t>Web</a:t>
            </a:r>
            <a:r>
              <a:rPr lang="zh-CN" altLang="en-US" sz="2800" dirty="0">
                <a:latin typeface="+mn-ea"/>
                <a:sym typeface="+mn-ea"/>
              </a:rPr>
              <a:t>应用程序防火墙（</a:t>
            </a:r>
            <a:r>
              <a:rPr lang="en-US" altLang="zh-CN" sz="2800" dirty="0">
                <a:latin typeface="+mn-ea"/>
                <a:sym typeface="+mn-ea"/>
              </a:rPr>
              <a:t>WAF</a:t>
            </a:r>
            <a:r>
              <a:rPr lang="zh-CN" altLang="en-US" sz="2800" dirty="0">
                <a:latin typeface="+mn-ea"/>
                <a:sym typeface="+mn-ea"/>
              </a:rPr>
              <a:t>）：部署</a:t>
            </a:r>
            <a:r>
              <a:rPr lang="en-US" altLang="zh-CN" sz="2800" dirty="0">
                <a:latin typeface="+mn-ea"/>
                <a:sym typeface="+mn-ea"/>
              </a:rPr>
              <a:t>WAF</a:t>
            </a:r>
            <a:r>
              <a:rPr lang="zh-CN" altLang="en-US" sz="2800" dirty="0">
                <a:latin typeface="+mn-ea"/>
                <a:sym typeface="+mn-ea"/>
              </a:rPr>
              <a:t>来监控和检测</a:t>
            </a:r>
            <a:r>
              <a:rPr lang="en-US" altLang="zh-CN" sz="2800" dirty="0">
                <a:latin typeface="+mn-ea"/>
                <a:sym typeface="+mn-ea"/>
              </a:rPr>
              <a:t>SQL</a:t>
            </a:r>
            <a:r>
              <a:rPr lang="zh-CN" altLang="en-US" sz="2800" dirty="0">
                <a:latin typeface="+mn-ea"/>
                <a:sym typeface="+mn-ea"/>
              </a:rPr>
              <a:t>注入攻击，并根据预定义的规则集进行阻止或报警。</a:t>
            </a:r>
            <a:r>
              <a:rPr lang="en-US" altLang="zh-CN" sz="2800" dirty="0">
                <a:latin typeface="+mn-ea"/>
                <a:sym typeface="+mn-ea"/>
              </a:rPr>
              <a:t>WAF</a:t>
            </a:r>
            <a:r>
              <a:rPr lang="zh-CN" altLang="en-US" sz="2800" dirty="0">
                <a:latin typeface="+mn-ea"/>
                <a:sym typeface="+mn-ea"/>
              </a:rPr>
              <a:t>可以提供额外的安全层，帮助防御</a:t>
            </a:r>
            <a:r>
              <a:rPr lang="en-US" altLang="zh-CN" sz="2800" dirty="0">
                <a:latin typeface="+mn-ea"/>
                <a:sym typeface="+mn-ea"/>
              </a:rPr>
              <a:t>SQL</a:t>
            </a:r>
            <a:r>
              <a:rPr lang="zh-CN" altLang="en-US" sz="2800" dirty="0">
                <a:latin typeface="+mn-ea"/>
                <a:sym typeface="+mn-ea"/>
              </a:rPr>
              <a:t>注入等常见的攻击。</a:t>
            </a:r>
          </a:p>
          <a:p>
            <a:pPr algn="l">
              <a:buNone/>
            </a:pPr>
            <a:endParaRPr lang="zh-CN" altLang="en-US" sz="2800" dirty="0">
              <a:latin typeface="+mn-ea"/>
              <a:sym typeface="+mn-ea"/>
            </a:endParaRPr>
          </a:p>
          <a:p>
            <a:pPr algn="l">
              <a:buNone/>
            </a:pPr>
            <a:r>
              <a:rPr lang="en-US" altLang="zh-CN" sz="2800" dirty="0">
                <a:latin typeface="+mn-ea"/>
                <a:sym typeface="+mn-ea"/>
              </a:rPr>
              <a:t>7. </a:t>
            </a:r>
            <a:r>
              <a:rPr lang="zh-CN" altLang="en-US" sz="2800" dirty="0">
                <a:latin typeface="+mn-ea"/>
                <a:sym typeface="+mn-ea"/>
              </a:rPr>
              <a:t>定期更新和维护：及时更新和维护应用程序、数据库和相关组件的补丁和安全更新，以修复已知的漏洞和强化安全性。</a:t>
            </a:r>
          </a:p>
          <a:p>
            <a:pPr algn="l">
              <a:buNone/>
            </a:pPr>
            <a:endParaRPr lang="en-US" altLang="zh-CN" sz="2800" dirty="0">
              <a:latin typeface="+mn-ea"/>
              <a:sym typeface="+mn-ea"/>
            </a:endParaRPr>
          </a:p>
          <a:p>
            <a:pPr algn="l">
              <a:buNone/>
            </a:pPr>
            <a:r>
              <a:rPr lang="zh-CN" altLang="en-US" sz="2800" dirty="0">
                <a:latin typeface="+mn-ea"/>
                <a:sym typeface="+mn-ea"/>
              </a:rPr>
              <a:t>综上所述，综合使用上述措施可以大大降低应用程序遭受</a:t>
            </a:r>
            <a:r>
              <a:rPr lang="en-US" altLang="zh-CN" sz="2800" dirty="0">
                <a:latin typeface="+mn-ea"/>
                <a:sym typeface="+mn-ea"/>
              </a:rPr>
              <a:t>SQL</a:t>
            </a:r>
            <a:r>
              <a:rPr lang="zh-CN" altLang="en-US" sz="2800" dirty="0">
                <a:latin typeface="+mn-ea"/>
                <a:sym typeface="+mn-ea"/>
              </a:rPr>
              <a:t>注入漏洞攻击的风险。重要的是要将安全性作为开发过程中的核心考虑因素，并将安全性集成到应用程序的设计、开发和测试过程中。</a:t>
            </a:r>
          </a:p>
        </p:txBody>
      </p:sp>
    </p:spTree>
    <p:extLst>
      <p:ext uri="{BB962C8B-B14F-4D97-AF65-F5344CB8AC3E}">
        <p14:creationId xmlns:p14="http://schemas.microsoft.com/office/powerpoint/2010/main" val="4195524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618553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p>
          <a:p>
            <a:pPr algn="l"/>
            <a:endParaRPr lang="zh-CN" altLang="en-US" sz="4400" dirty="0">
              <a:latin typeface="+mn-ea"/>
              <a:sym typeface="+mn-ea"/>
            </a:endParaRPr>
          </a:p>
          <a:p>
            <a:pPr algn="l"/>
            <a:r>
              <a:rPr lang="zh-CN" altLang="en-US" sz="4400" dirty="0">
                <a:latin typeface="+mn-ea"/>
                <a:sym typeface="+mn-ea"/>
              </a:rPr>
              <a:t>1、限制数据类型</a:t>
            </a:r>
          </a:p>
          <a:p>
            <a:pPr algn="l"/>
            <a:endParaRPr lang="zh-CN" altLang="en-US" sz="4400" dirty="0">
              <a:latin typeface="+mn-ea"/>
              <a:sym typeface="+mn-ea"/>
            </a:endParaRPr>
          </a:p>
          <a:p>
            <a:pPr algn="l"/>
            <a:r>
              <a:rPr lang="zh-CN" altLang="en-US" sz="4400" dirty="0">
                <a:latin typeface="+mn-ea"/>
                <a:sym typeface="+mn-ea"/>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58783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
        <p:nvSpPr>
          <p:cNvPr id="18" name="Shape 233"/>
          <p:cNvSpPr/>
          <p:nvPr/>
        </p:nvSpPr>
        <p:spPr>
          <a:xfrm>
            <a:off x="1466131" y="2316480"/>
            <a:ext cx="20697517" cy="263997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3"/>
          <a:stretch>
            <a:fillRect/>
          </a:stretch>
        </p:blipFill>
        <p:spPr>
          <a:xfrm>
            <a:off x="4783772" y="6299000"/>
            <a:ext cx="11919268" cy="6225117"/>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3"/>
          <a:stretch>
            <a:fillRect/>
          </a:stretch>
        </p:blipFill>
        <p:spPr>
          <a:xfrm>
            <a:off x="1466132" y="3747960"/>
            <a:ext cx="20009018" cy="2408284"/>
          </a:xfrm>
          <a:prstGeom prst="rect">
            <a:avLst/>
          </a:prstGeom>
        </p:spPr>
      </p:pic>
      <p:pic>
        <p:nvPicPr>
          <p:cNvPr id="10" name="图片 9"/>
          <p:cNvPicPr>
            <a:picLocks noChangeAspect="1"/>
          </p:cNvPicPr>
          <p:nvPr/>
        </p:nvPicPr>
        <p:blipFill>
          <a:blip r:embed="rId4"/>
          <a:stretch>
            <a:fillRect/>
          </a:stretch>
        </p:blipFill>
        <p:spPr>
          <a:xfrm>
            <a:off x="1466131" y="6858000"/>
            <a:ext cx="20009019" cy="3769360"/>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3"/>
          <a:stretch>
            <a:fillRect/>
          </a:stretch>
        </p:blipFill>
        <p:spPr>
          <a:xfrm>
            <a:off x="3207568" y="6365802"/>
            <a:ext cx="17968863" cy="5247544"/>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3.1.</a:t>
            </a:r>
            <a:r>
              <a:rPr lang="zh-CN" altLang="en-US" dirty="0"/>
              <a:t>未使用占位符</a:t>
            </a:r>
            <a:endParaRPr lang="en-US" altLang="zh-CN" dirty="0"/>
          </a:p>
          <a:p>
            <a:r>
              <a:rPr lang="en-US" altLang="zh-CN" dirty="0"/>
              <a:t> </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p>
          <a:p>
            <a:r>
              <a:rPr lang="zh-CN" altLang="en-US" dirty="0"/>
              <a:t>​ 解决方法为遍历传入的 对象个数，使用“</a:t>
            </a:r>
            <a:r>
              <a:rPr lang="en-US" altLang="zh-CN" dirty="0"/>
              <a:t>?”</a:t>
            </a:r>
            <a:r>
              <a:rPr lang="zh-CN" altLang="en-US" dirty="0"/>
              <a:t>占位符。</a:t>
            </a:r>
          </a:p>
          <a:p>
            <a:endParaRPr lang="en-US" altLang="zh-CN" dirty="0"/>
          </a:p>
          <a:p>
            <a:r>
              <a:rPr lang="en-US" altLang="zh-CN" dirty="0"/>
              <a:t>3.3.</a:t>
            </a:r>
            <a:r>
              <a:rPr lang="zh-CN" altLang="en-US" dirty="0"/>
              <a:t>使用</a:t>
            </a:r>
            <a:r>
              <a:rPr lang="en-US" altLang="zh-CN" dirty="0"/>
              <a:t>like</a:t>
            </a:r>
            <a:r>
              <a:rPr lang="zh-CN" altLang="en-US" dirty="0"/>
              <a:t>语句</a:t>
            </a:r>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3.4.%</a:t>
            </a:r>
            <a:r>
              <a:rPr lang="zh-CN" altLang="en-US" dirty="0"/>
              <a:t>和</a:t>
            </a:r>
            <a:r>
              <a:rPr lang="en-US" altLang="zh-CN" dirty="0"/>
              <a:t>_</a:t>
            </a:r>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p>
          <a:p>
            <a:endParaRPr lang="zh-CN" altLang="en-US" dirty="0"/>
          </a:p>
          <a:p>
            <a:r>
              <a:rPr lang="en-US" altLang="zh-CN" dirty="0"/>
              <a:t>3.5.Order by</a:t>
            </a:r>
            <a:r>
              <a:rPr lang="zh-CN" altLang="en-US" dirty="0"/>
              <a:t>、</a:t>
            </a:r>
            <a:r>
              <a:rPr lang="en-US" altLang="zh-CN" dirty="0"/>
              <a:t>Group by</a:t>
            </a:r>
            <a:r>
              <a:rPr lang="zh-CN" altLang="en-US" dirty="0"/>
              <a:t>等无法预编译</a:t>
            </a:r>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p>
          <a:p>
            <a:r>
              <a:rPr lang="zh-CN" altLang="en-US" dirty="0"/>
              <a:t>预编译主要是用于固定部分的查询语句，而不能涉及到动态的部分。在这些动态的情况下，可以考虑使用参数化查询，并通过将动态的部分作为参数进行绑定来提高安全性和性能。</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3247877"/>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a:t>
            </a:r>
            <a:r>
              <a:rPr lang="zh-CN" altLang="en-US" sz="2800" kern="1200" dirty="0">
                <a:solidFill>
                  <a:schemeClr val="tx1"/>
                </a:solidFill>
                <a:latin typeface="微软雅黑" panose="020B0503020204020204" charset="-122"/>
                <a:ea typeface="微软雅黑" panose="020B0503020204020204" charset="-122"/>
              </a:rPr>
              <a:t>（开放式</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应用程序安全项目）是一个开源的、非营利性的全球性安全组织，致力于改进</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应用程序的安全，这个组织最出名是，它总结了</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种最严重的</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应用程序安全风险，这就是著名的</a:t>
            </a:r>
            <a:r>
              <a:rPr lang="en-US" altLang="zh-CN" sz="2800" kern="1200" dirty="0">
                <a:solidFill>
                  <a:schemeClr val="tx1"/>
                </a:solidFill>
                <a:latin typeface="微软雅黑" panose="020B0503020204020204" charset="-122"/>
                <a:ea typeface="微软雅黑" panose="020B0503020204020204" charset="-122"/>
              </a:rPr>
              <a:t>OWASP Top 10</a:t>
            </a:r>
            <a:r>
              <a:rPr lang="zh-CN" altLang="en-US" sz="2800" kern="1200" dirty="0">
                <a:solidFill>
                  <a:schemeClr val="tx1"/>
                </a:solidFill>
                <a:latin typeface="微软雅黑" panose="020B0503020204020204" charset="-122"/>
                <a:ea typeface="微软雅黑" panose="020B0503020204020204" charset="-122"/>
              </a:rPr>
              <a:t>。</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a:t>
            </a:r>
            <a:r>
              <a:rPr lang="zh-CN" altLang="en-US" sz="2800" kern="1200" dirty="0">
                <a:solidFill>
                  <a:schemeClr val="tx1"/>
                </a:solidFill>
                <a:latin typeface="微软雅黑" panose="020B0503020204020204" charset="-122"/>
                <a:ea typeface="微软雅黑" panose="020B0503020204020204" charset="-122"/>
              </a:rPr>
              <a:t>包括：注入、失效身份验证和会话管理、敏感信息泄露、</a:t>
            </a:r>
            <a:r>
              <a:rPr lang="en-US" altLang="zh-CN" sz="2800" kern="1200" dirty="0">
                <a:solidFill>
                  <a:schemeClr val="tx1"/>
                </a:solidFill>
                <a:latin typeface="微软雅黑" panose="020B0503020204020204" charset="-122"/>
                <a:ea typeface="微软雅黑" panose="020B0503020204020204" charset="-122"/>
              </a:rPr>
              <a:t>XML</a:t>
            </a:r>
            <a:r>
              <a:rPr lang="zh-CN" altLang="en-US" sz="2800" kern="1200" dirty="0">
                <a:solidFill>
                  <a:schemeClr val="tx1"/>
                </a:solidFill>
                <a:latin typeface="微软雅黑" panose="020B0503020204020204" charset="-122"/>
                <a:ea typeface="微软雅黑" panose="020B0503020204020204" charset="-122"/>
              </a:rPr>
              <a:t>外部实体注入攻击（</a:t>
            </a:r>
            <a:r>
              <a:rPr lang="en-US" altLang="zh-CN" sz="2800" kern="1200" dirty="0">
                <a:solidFill>
                  <a:schemeClr val="tx1"/>
                </a:solidFill>
                <a:latin typeface="微软雅黑" panose="020B0503020204020204" charset="-122"/>
                <a:ea typeface="微软雅黑" panose="020B0503020204020204" charset="-122"/>
              </a:rPr>
              <a:t>XXE</a:t>
            </a:r>
            <a:r>
              <a:rPr lang="zh-CN" altLang="en-US" sz="2800" kern="1200" dirty="0">
                <a:solidFill>
                  <a:schemeClr val="tx1"/>
                </a:solidFill>
                <a:latin typeface="微软雅黑" panose="020B0503020204020204" charset="-122"/>
                <a:ea typeface="微软雅黑" panose="020B0503020204020204" charset="-122"/>
              </a:rPr>
              <a:t>）、存取控制中断、安全性错误配置、跨站脚本攻击（</a:t>
            </a:r>
            <a:r>
              <a:rPr lang="en-US" altLang="zh-CN" sz="2800" kern="1200" dirty="0">
                <a:solidFill>
                  <a:schemeClr val="tx1"/>
                </a:solidFill>
                <a:latin typeface="微软雅黑" panose="020B0503020204020204" charset="-122"/>
                <a:ea typeface="微软雅黑" panose="020B0503020204020204" charset="-122"/>
              </a:rPr>
              <a:t>XSS</a:t>
            </a:r>
            <a:r>
              <a:rPr lang="zh-CN" altLang="en-US" sz="2800" kern="1200" dirty="0">
                <a:solidFill>
                  <a:schemeClr val="tx1"/>
                </a:solidFill>
                <a:latin typeface="微软雅黑" panose="020B0503020204020204" charset="-122"/>
                <a:ea typeface="微软雅黑" panose="020B0503020204020204" charset="-122"/>
              </a:rPr>
              <a:t>）、不安全的反序列化、使用具有已知漏洞的组件、日志记录和监控不足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356" y="5353879"/>
            <a:ext cx="15329288" cy="720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oracle:</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0" y="2425502"/>
            <a:ext cx="22096730" cy="957185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是一个开源的对象关系映射框架，它对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names);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user1.setName("g1ts");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注入，正确写法：</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343204887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F85819-918F-51E7-6688-1656FAF50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5843588"/>
            <a:ext cx="4762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AEC1D44-8D42-2895-6A5B-15D8E8235409}"/>
              </a:ext>
            </a:extLst>
          </p:cNvPr>
          <p:cNvSpPr txBox="1"/>
          <p:nvPr/>
        </p:nvSpPr>
        <p:spPr>
          <a:xfrm>
            <a:off x="1974573" y="2504061"/>
            <a:ext cx="21389009" cy="3170099"/>
          </a:xfrm>
          <a:prstGeom prst="rect">
            <a:avLst/>
          </a:prstGeom>
          <a:noFill/>
        </p:spPr>
        <p:txBody>
          <a:bodyPr wrap="square">
            <a:spAutoFit/>
          </a:bodyPr>
          <a:lstStyle/>
          <a:p>
            <a:r>
              <a:rPr lang="en-US" altLang="zh-CN" b="0" i="0" dirty="0">
                <a:solidFill>
                  <a:srgbClr val="777777"/>
                </a:solidFill>
                <a:effectLst/>
                <a:latin typeface="pingfang SC"/>
              </a:rPr>
              <a:t>XXE</a:t>
            </a:r>
            <a:r>
              <a:rPr lang="zh-CN" altLang="en-US" b="0" i="0" dirty="0">
                <a:solidFill>
                  <a:srgbClr val="777777"/>
                </a:solidFill>
                <a:effectLst/>
                <a:latin typeface="pingfang SC"/>
              </a:rPr>
              <a:t>全称为</a:t>
            </a:r>
            <a:r>
              <a:rPr lang="en-US" altLang="zh-CN" b="0" i="0" dirty="0">
                <a:solidFill>
                  <a:srgbClr val="777777"/>
                </a:solidFill>
                <a:effectLst/>
                <a:latin typeface="pingfang SC"/>
              </a:rPr>
              <a:t>XML External Entity Injection</a:t>
            </a:r>
            <a:r>
              <a:rPr lang="zh-CN" altLang="en-US" b="0" i="0" dirty="0">
                <a:solidFill>
                  <a:srgbClr val="777777"/>
                </a:solidFill>
                <a:effectLst/>
                <a:latin typeface="pingfang SC"/>
              </a:rPr>
              <a:t>即</a:t>
            </a:r>
            <a:r>
              <a:rPr lang="en-US" altLang="zh-CN" b="0" i="0" dirty="0" err="1">
                <a:solidFill>
                  <a:srgbClr val="777777"/>
                </a:solidFill>
                <a:effectLst/>
                <a:latin typeface="pingfang SC"/>
              </a:rPr>
              <a:t>XMl</a:t>
            </a:r>
            <a:r>
              <a:rPr lang="zh-CN" altLang="en-US" b="0" i="0" dirty="0">
                <a:solidFill>
                  <a:srgbClr val="777777"/>
                </a:solidFill>
                <a:effectLst/>
                <a:latin typeface="pingfang SC"/>
              </a:rPr>
              <a:t>外部实体注入漏洞</a:t>
            </a:r>
            <a:endParaRPr lang="en-US" altLang="zh-CN" b="0" i="0" dirty="0">
              <a:solidFill>
                <a:srgbClr val="777777"/>
              </a:solidFill>
              <a:effectLst/>
              <a:latin typeface="pingfang SC"/>
            </a:endParaRPr>
          </a:p>
          <a:p>
            <a:r>
              <a:rPr lang="en-US" altLang="zh-CN" b="0" i="0" dirty="0">
                <a:solidFill>
                  <a:srgbClr val="333333"/>
                </a:solidFill>
                <a:effectLst/>
                <a:latin typeface="pingfang SC"/>
              </a:rPr>
              <a:t>XXE</a:t>
            </a:r>
            <a:r>
              <a:rPr lang="zh-CN" altLang="en-US" b="0" i="0" dirty="0">
                <a:solidFill>
                  <a:srgbClr val="333333"/>
                </a:solidFill>
                <a:effectLst/>
                <a:latin typeface="pingfang SC"/>
              </a:rPr>
              <a:t>漏洞触发点往往是可以上传</a:t>
            </a:r>
            <a:r>
              <a:rPr lang="en-US" altLang="zh-CN" b="0" i="0" dirty="0">
                <a:solidFill>
                  <a:srgbClr val="333333"/>
                </a:solidFill>
                <a:effectLst/>
                <a:latin typeface="pingfang SC"/>
              </a:rPr>
              <a:t>xml</a:t>
            </a:r>
            <a:r>
              <a:rPr lang="zh-CN" altLang="en-US" b="0" i="0" dirty="0">
                <a:solidFill>
                  <a:srgbClr val="333333"/>
                </a:solidFill>
                <a:effectLst/>
                <a:latin typeface="pingfang SC"/>
              </a:rPr>
              <a:t>文件的位置，没有对</a:t>
            </a:r>
            <a:r>
              <a:rPr lang="en-US" altLang="zh-CN" b="0" i="0" dirty="0">
                <a:solidFill>
                  <a:srgbClr val="333333"/>
                </a:solidFill>
                <a:effectLst/>
                <a:latin typeface="pingfang SC"/>
              </a:rPr>
              <a:t>xml</a:t>
            </a:r>
            <a:r>
              <a:rPr lang="zh-CN" altLang="en-US" b="0" i="0" dirty="0">
                <a:solidFill>
                  <a:srgbClr val="333333"/>
                </a:solidFill>
                <a:effectLst/>
                <a:latin typeface="pingfang SC"/>
              </a:rPr>
              <a:t>文件进行过滤，导致可加载恶意外部文件和代码，造成任意文件读取，命令执行、内网端口扫描、攻击内网网站、发起</a:t>
            </a:r>
            <a:r>
              <a:rPr lang="en-US" altLang="zh-CN" b="0" i="0" dirty="0">
                <a:solidFill>
                  <a:srgbClr val="333333"/>
                </a:solidFill>
                <a:effectLst/>
                <a:latin typeface="pingfang SC"/>
              </a:rPr>
              <a:t>Dos</a:t>
            </a:r>
            <a:r>
              <a:rPr lang="zh-CN" altLang="en-US" b="0" i="0" dirty="0">
                <a:solidFill>
                  <a:srgbClr val="333333"/>
                </a:solidFill>
                <a:effectLst/>
                <a:latin typeface="pingfang SC"/>
              </a:rPr>
              <a:t>攻击等危害 </a:t>
            </a:r>
            <a:endParaRPr lang="zh-CN" altLang="en-US" dirty="0"/>
          </a:p>
        </p:txBody>
      </p:sp>
    </p:spTree>
    <p:extLst>
      <p:ext uri="{BB962C8B-B14F-4D97-AF65-F5344CB8AC3E}">
        <p14:creationId xmlns:p14="http://schemas.microsoft.com/office/powerpoint/2010/main" val="484384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7483041" y="4572627"/>
            <a:ext cx="9417920"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谢谢观看！</a:t>
            </a:r>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pic>
        <p:nvPicPr>
          <p:cNvPr id="1026" name="Picture 2">
            <a:extLst>
              <a:ext uri="{FF2B5EF4-FFF2-40B4-BE49-F238E27FC236}">
                <a16:creationId xmlns:a16="http://schemas.microsoft.com/office/drawing/2014/main" id="{C194297A-0074-8C53-D2AC-B0D55748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2821837"/>
            <a:ext cx="13858875" cy="897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3"/>
          <a:stretch>
            <a:fillRect/>
          </a:stretch>
        </p:blipFill>
        <p:spPr>
          <a:xfrm>
            <a:off x="13390245" y="3999230"/>
            <a:ext cx="9202420" cy="6917690"/>
          </a:xfrm>
          <a:prstGeom prst="rect">
            <a:avLst/>
          </a:prstGeom>
          <a:noFill/>
          <a:ln w="9525">
            <a:noFill/>
          </a:ln>
        </p:spPr>
      </p:pic>
      <p:pic>
        <p:nvPicPr>
          <p:cNvPr id="102" name="图片 101"/>
          <p:cNvPicPr/>
          <p:nvPr>
            <p:custDataLst>
              <p:tags r:id="rId1"/>
            </p:custDataLst>
          </p:nvPr>
        </p:nvPicPr>
        <p:blipFill>
          <a:blip r:embed="rId4"/>
          <a:stretch>
            <a:fillRect/>
          </a:stretch>
        </p:blipFill>
        <p:spPr>
          <a:xfrm>
            <a:off x="5778500" y="5155565"/>
            <a:ext cx="6549390" cy="4846320"/>
          </a:xfrm>
          <a:prstGeom prst="rect">
            <a:avLst/>
          </a:prstGeom>
          <a:noFill/>
          <a:ln w="9525">
            <a:noFill/>
          </a:ln>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c8ba65-d2d4-45ae-8807-383edd5b404f"/>
  <p:tag name="COMMONDATA" val="eyJoZGlkIjoiMzVhMzJkZWI4OThhNjhlZDFhNTAzZGY0YWE3YjhmMj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754</TotalTime>
  <Words>9744</Words>
  <Application>Microsoft Office PowerPoint</Application>
  <PresentationFormat>自定义</PresentationFormat>
  <Paragraphs>686</Paragraphs>
  <Slides>58</Slides>
  <Notes>41</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58</vt:i4>
      </vt:variant>
    </vt:vector>
  </HeadingPairs>
  <TitlesOfParts>
    <vt:vector size="74" baseType="lpstr">
      <vt:lpstr>Helvetica Neue</vt:lpstr>
      <vt:lpstr>pingfang SC</vt:lpstr>
      <vt:lpstr>SentyWen</vt:lpstr>
      <vt:lpstr>等线</vt:lpstr>
      <vt:lpstr>华文中宋</vt:lpstr>
      <vt:lpstr>宋体</vt:lpstr>
      <vt:lpstr>微软雅黑</vt:lpstr>
      <vt:lpstr>Arial</vt:lpstr>
      <vt:lpstr>Calibri</vt:lpstr>
      <vt:lpstr>Consolas</vt:lpstr>
      <vt:lpstr>Helvetica</vt:lpstr>
      <vt:lpstr>Nunito Sans</vt:lpstr>
      <vt:lpstr>Wingdings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loong xu</cp:lastModifiedBy>
  <cp:revision>289</cp:revision>
  <dcterms:created xsi:type="dcterms:W3CDTF">2021-08-28T07:44:00Z</dcterms:created>
  <dcterms:modified xsi:type="dcterms:W3CDTF">2023-07-04T09:54:12Z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